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75" r:id="rId2"/>
    <p:sldId id="280" r:id="rId3"/>
    <p:sldId id="281" r:id="rId4"/>
    <p:sldId id="28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4431" autoAdjust="0"/>
  </p:normalViewPr>
  <p:slideViewPr>
    <p:cSldViewPr snapToGrid="0">
      <p:cViewPr varScale="1">
        <p:scale>
          <a:sx n="60" d="100"/>
          <a:sy n="60" d="100"/>
        </p:scale>
        <p:origin x="321" y="33"/>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0D8C25-3548-4522-8B3A-090D918D9AC4}" type="datetimeFigureOut">
              <a:rPr lang="en-IE" smtClean="0"/>
              <a:t>09/01/2020</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38B2E7-D16C-4E9D-ABAD-087F816A6107}" type="slidenum">
              <a:rPr lang="en-IE" smtClean="0"/>
              <a:t>‹#›</a:t>
            </a:fld>
            <a:endParaRPr lang="en-IE"/>
          </a:p>
        </p:txBody>
      </p:sp>
    </p:spTree>
    <p:extLst>
      <p:ext uri="{BB962C8B-B14F-4D97-AF65-F5344CB8AC3E}">
        <p14:creationId xmlns:p14="http://schemas.microsoft.com/office/powerpoint/2010/main" val="2264414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C5D9D-85AA-49FB-AE6E-FF456356B239}" type="datetimeFigureOut">
              <a:rPr lang="en-IE" smtClean="0"/>
              <a:t>09/01/2020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B2647-2819-4C90-8292-22B32D628F82}" type="slidenum">
              <a:rPr lang="en-IE" smtClean="0"/>
              <a:t>‹#›</a:t>
            </a:fld>
            <a:endParaRPr lang="en-IE"/>
          </a:p>
        </p:txBody>
      </p:sp>
    </p:spTree>
    <p:extLst>
      <p:ext uri="{BB962C8B-B14F-4D97-AF65-F5344CB8AC3E}">
        <p14:creationId xmlns:p14="http://schemas.microsoft.com/office/powerpoint/2010/main" val="112798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kstyle.io/team-trust-building-activit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6B2647-2819-4C90-8292-22B32D628F82}" type="slidenum">
              <a:rPr lang="en-IE" smtClean="0"/>
              <a:t>1</a:t>
            </a:fld>
            <a:endParaRPr lang="en-IE"/>
          </a:p>
        </p:txBody>
      </p:sp>
    </p:spTree>
    <p:extLst>
      <p:ext uri="{BB962C8B-B14F-4D97-AF65-F5344CB8AC3E}">
        <p14:creationId xmlns:p14="http://schemas.microsoft.com/office/powerpoint/2010/main" val="82238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Trust is hard to define, but we do know when it’s lost. When that happens, we withdraw our energy and level of engagement. We go on an internal strike, not wanting to be sympathetic to the person who we feel has hurt us or treated us wrongly. We may not show it outwardly, but we are less likely to tell the formerly trusted person that we are upset, to share what is important to us or to follow through on commitments. As a result, we pull back from that person and no longer feel part of their world. This loss of trust can be obvious or somewhat hidden — especially if we pretend to be present but inwardly disengage. And those who have done something to lose our trust may not even know it.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 the positive side, trust makes people feel eager to be part of a relationship or group, with a shared purpose and a willingness to depend on each other. When trust is intact, we will willingly contribute what is needed, not just by offering our presence, but also by sharing our dedication, talent, energy and honest thoughts on how the relationship or group is working.</a:t>
            </a:r>
          </a:p>
          <a:p>
            <a:r>
              <a:rPr lang="en-GB" sz="1200" b="0" i="0" kern="1200" dirty="0">
                <a:solidFill>
                  <a:schemeClr val="tx1"/>
                </a:solidFill>
                <a:effectLst/>
                <a:latin typeface="+mn-lt"/>
                <a:ea typeface="+mn-ea"/>
                <a:cs typeface="+mn-cs"/>
              </a:rPr>
              <a:t>One dictionary definition of trust is “feeling safe when vulnerable.” When we depend on a leader, family member or friend, we can feel vulnerable, and we need trust to manage the anxiety of this feeling. When trust is present, things go well; but when trust is lost, the relationship is at risk.</a:t>
            </a:r>
          </a:p>
          <a:p>
            <a:br>
              <a:rPr lang="en-GB" sz="1200" b="0" i="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9E6B2647-2819-4C90-8292-22B32D628F82}" type="slidenum">
              <a:rPr lang="en-IE" smtClean="0"/>
              <a:t>2</a:t>
            </a:fld>
            <a:endParaRPr lang="en-IE"/>
          </a:p>
        </p:txBody>
      </p:sp>
    </p:spTree>
    <p:extLst>
      <p:ext uri="{BB962C8B-B14F-4D97-AF65-F5344CB8AC3E}">
        <p14:creationId xmlns:p14="http://schemas.microsoft.com/office/powerpoint/2010/main" val="50403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no team without trust” - These are the famous words of Paul </a:t>
            </a:r>
            <a:r>
              <a:rPr lang="en-GB" dirty="0" err="1"/>
              <a:t>Santanga</a:t>
            </a:r>
            <a:r>
              <a:rPr lang="en-GB" dirty="0"/>
              <a:t>, Head of Industry at Google, after a two-year-long study on team performance.</a:t>
            </a:r>
          </a:p>
          <a:p>
            <a:r>
              <a:rPr lang="en-GB" dirty="0"/>
              <a:t>Psychological safety can be defined as the belief that one is free to be themselves without repercussions and to not be punished after making an honest mistake.</a:t>
            </a:r>
          </a:p>
          <a:p>
            <a:endParaRPr lang="en-GB" dirty="0"/>
          </a:p>
          <a:p>
            <a:endParaRPr lang="en-GB" dirty="0"/>
          </a:p>
          <a:p>
            <a:r>
              <a:rPr lang="en-GB" dirty="0">
                <a:hlinkClick r:id="rId3"/>
              </a:rPr>
              <a:t>https://www.workstyle.io/team-trust-building-activities</a:t>
            </a:r>
            <a:endParaRPr lang="en-GB" dirty="0"/>
          </a:p>
          <a:p>
            <a:endParaRPr lang="en-GB" dirty="0"/>
          </a:p>
        </p:txBody>
      </p:sp>
      <p:sp>
        <p:nvSpPr>
          <p:cNvPr id="4" name="Slide Number Placeholder 3"/>
          <p:cNvSpPr>
            <a:spLocks noGrp="1"/>
          </p:cNvSpPr>
          <p:nvPr>
            <p:ph type="sldNum" sz="quarter" idx="5"/>
          </p:nvPr>
        </p:nvSpPr>
        <p:spPr/>
        <p:txBody>
          <a:bodyPr/>
          <a:lstStyle/>
          <a:p>
            <a:fld id="{9E6B2647-2819-4C90-8292-22B32D628F82}" type="slidenum">
              <a:rPr lang="en-IE" smtClean="0"/>
              <a:t>3</a:t>
            </a:fld>
            <a:endParaRPr lang="en-IE"/>
          </a:p>
        </p:txBody>
      </p:sp>
    </p:spTree>
    <p:extLst>
      <p:ext uri="{BB962C8B-B14F-4D97-AF65-F5344CB8AC3E}">
        <p14:creationId xmlns:p14="http://schemas.microsoft.com/office/powerpoint/2010/main" val="213954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your Team and the </a:t>
            </a:r>
            <a:r>
              <a:rPr lang="en-GB"/>
              <a:t>questions above.</a:t>
            </a:r>
            <a:endParaRPr lang="en-GB" dirty="0"/>
          </a:p>
        </p:txBody>
      </p:sp>
      <p:sp>
        <p:nvSpPr>
          <p:cNvPr id="4" name="Slide Number Placeholder 3"/>
          <p:cNvSpPr>
            <a:spLocks noGrp="1"/>
          </p:cNvSpPr>
          <p:nvPr>
            <p:ph type="sldNum" sz="quarter" idx="5"/>
          </p:nvPr>
        </p:nvSpPr>
        <p:spPr/>
        <p:txBody>
          <a:bodyPr/>
          <a:lstStyle/>
          <a:p>
            <a:fld id="{9E6B2647-2819-4C90-8292-22B32D628F82}" type="slidenum">
              <a:rPr lang="en-IE" smtClean="0"/>
              <a:t>4</a:t>
            </a:fld>
            <a:endParaRPr lang="en-IE"/>
          </a:p>
        </p:txBody>
      </p:sp>
    </p:spTree>
    <p:extLst>
      <p:ext uri="{BB962C8B-B14F-4D97-AF65-F5344CB8AC3E}">
        <p14:creationId xmlns:p14="http://schemas.microsoft.com/office/powerpoint/2010/main" val="331557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49871" y="2540652"/>
            <a:ext cx="5914248" cy="1776697"/>
          </a:xfrm>
        </p:spPr>
        <p:txBody>
          <a:bodyPr anchor="ctr">
            <a:noAutofit/>
          </a:bodyPr>
          <a:lstStyle>
            <a:lvl1pPr algn="ctr">
              <a:defRPr sz="4400"/>
            </a:lvl1pPr>
          </a:lstStyle>
          <a:p>
            <a:r>
              <a:rPr lang="en-US"/>
              <a:t>Click to edit Master title style</a:t>
            </a:r>
            <a:endParaRPr lang="en-IE" dirty="0"/>
          </a:p>
        </p:txBody>
      </p:sp>
      <p:sp>
        <p:nvSpPr>
          <p:cNvPr id="3" name="Subtitle 2"/>
          <p:cNvSpPr>
            <a:spLocks noGrp="1"/>
          </p:cNvSpPr>
          <p:nvPr>
            <p:ph type="subTitle" idx="1"/>
          </p:nvPr>
        </p:nvSpPr>
        <p:spPr>
          <a:xfrm>
            <a:off x="5513696" y="5016389"/>
            <a:ext cx="5950423" cy="65850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0C2D3A72-CD7C-4E52-9D86-CE13462893F0}"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p:cNvSpPr/>
          <p:nvPr userDrawn="1"/>
        </p:nvSpPr>
        <p:spPr>
          <a:xfrm>
            <a:off x="149555" y="130090"/>
            <a:ext cx="4654455"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userDrawn="1"/>
        </p:nvSpPr>
        <p:spPr>
          <a:xfrm>
            <a:off x="149555" y="5521239"/>
            <a:ext cx="4654455" cy="1200235"/>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3972" b="6465"/>
          <a:stretch/>
        </p:blipFill>
        <p:spPr>
          <a:xfrm>
            <a:off x="6096000" y="206916"/>
            <a:ext cx="4774261" cy="1993007"/>
          </a:xfrm>
          <a:prstGeom prst="rect">
            <a:avLst/>
          </a:prstGeom>
        </p:spPr>
      </p:pic>
    </p:spTree>
    <p:extLst>
      <p:ext uri="{BB962C8B-B14F-4D97-AF65-F5344CB8AC3E}">
        <p14:creationId xmlns:p14="http://schemas.microsoft.com/office/powerpoint/2010/main" val="12190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F8FCA-51BB-4735-B658-245F1ED8F2CC}" type="datetime1">
              <a:rPr lang="en-IE" smtClean="0"/>
              <a:t>09/01/2020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5537620-A75B-4EB8-B7E2-BEFA64C0AC13}" type="slidenum">
              <a:rPr lang="en-IE" smtClean="0"/>
              <a:t>‹#›</a:t>
            </a:fld>
            <a:endParaRPr lang="en-IE"/>
          </a:p>
        </p:txBody>
      </p:sp>
      <p:sp>
        <p:nvSpPr>
          <p:cNvPr id="9" name="Rectangle 8"/>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57261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87F53B-41B2-4AF9-9359-A53FB6A3CB70}" type="datetime1">
              <a:rPr lang="en-IE" smtClean="0"/>
              <a:t>09/01/2020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5537620-A75B-4EB8-B7E2-BEFA64C0AC13}" type="slidenum">
              <a:rPr lang="en-IE" smtClean="0"/>
              <a:t>‹#›</a:t>
            </a:fld>
            <a:endParaRPr lang="en-IE"/>
          </a:p>
        </p:txBody>
      </p:sp>
      <p:sp>
        <p:nvSpPr>
          <p:cNvPr id="9" name="Rectangle 8"/>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28570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D4AA2EA-5AF2-45E1-B490-D15D387CEB65}"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Tree>
    <p:extLst>
      <p:ext uri="{BB962C8B-B14F-4D97-AF65-F5344CB8AC3E}">
        <p14:creationId xmlns:p14="http://schemas.microsoft.com/office/powerpoint/2010/main" val="403336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1A30E23-C850-424A-8F1E-CEA102B07825}"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Tree>
    <p:extLst>
      <p:ext uri="{BB962C8B-B14F-4D97-AF65-F5344CB8AC3E}">
        <p14:creationId xmlns:p14="http://schemas.microsoft.com/office/powerpoint/2010/main" val="19027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74775" y="1082581"/>
            <a:ext cx="5914248" cy="1776697"/>
          </a:xfrm>
        </p:spPr>
        <p:txBody>
          <a:bodyPr anchor="ctr">
            <a:noAutofit/>
          </a:bodyPr>
          <a:lstStyle>
            <a:lvl1pPr algn="ctr">
              <a:defRPr sz="4400"/>
            </a:lvl1pPr>
          </a:lstStyle>
          <a:p>
            <a:r>
              <a:rPr lang="en-US"/>
              <a:t>Click to edit Master title style</a:t>
            </a:r>
            <a:endParaRPr lang="en-IE" dirty="0"/>
          </a:p>
        </p:txBody>
      </p:sp>
      <p:sp>
        <p:nvSpPr>
          <p:cNvPr id="3" name="Subtitle 2"/>
          <p:cNvSpPr>
            <a:spLocks noGrp="1"/>
          </p:cNvSpPr>
          <p:nvPr>
            <p:ph type="subTitle" idx="1"/>
          </p:nvPr>
        </p:nvSpPr>
        <p:spPr>
          <a:xfrm>
            <a:off x="4038600" y="3558318"/>
            <a:ext cx="5950423" cy="65850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p>
            <a:fld id="{4879A966-7C25-47C0-979F-754F4B9F1687}"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p:cNvSpPr/>
          <p:nvPr userDrawn="1"/>
        </p:nvSpPr>
        <p:spPr>
          <a:xfrm>
            <a:off x="149556" y="130090"/>
            <a:ext cx="628366" cy="523875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a:p>
        </p:txBody>
      </p:sp>
      <p:sp>
        <p:nvSpPr>
          <p:cNvPr id="8" name="Rectangle 7"/>
          <p:cNvSpPr/>
          <p:nvPr userDrawn="1"/>
        </p:nvSpPr>
        <p:spPr>
          <a:xfrm>
            <a:off x="149556" y="5521239"/>
            <a:ext cx="628366" cy="1200235"/>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3972" b="6465"/>
          <a:stretch/>
        </p:blipFill>
        <p:spPr>
          <a:xfrm>
            <a:off x="8814109" y="5432830"/>
            <a:ext cx="3352013" cy="1399292"/>
          </a:xfrm>
          <a:prstGeom prst="rect">
            <a:avLst/>
          </a:prstGeom>
        </p:spPr>
      </p:pic>
    </p:spTree>
    <p:extLst>
      <p:ext uri="{BB962C8B-B14F-4D97-AF65-F5344CB8AC3E}">
        <p14:creationId xmlns:p14="http://schemas.microsoft.com/office/powerpoint/2010/main" val="337894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58CCC15-52DC-4E2D-B0B8-5CB5155E5034}"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33196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39131" y="988928"/>
            <a:ext cx="5942937" cy="2852737"/>
          </a:xfrm>
        </p:spPr>
        <p:txBody>
          <a:bodyPr anchor="b">
            <a:normAutofit/>
          </a:bodyPr>
          <a:lstStyle>
            <a:lvl1pPr algn="r">
              <a:defRPr sz="4400"/>
            </a:lvl1pPr>
          </a:lstStyle>
          <a:p>
            <a:r>
              <a:rPr lang="en-US"/>
              <a:t>Click to edit Master title style</a:t>
            </a:r>
            <a:endParaRPr lang="en-IE"/>
          </a:p>
        </p:txBody>
      </p:sp>
      <p:sp>
        <p:nvSpPr>
          <p:cNvPr id="3" name="Text Placeholder 2"/>
          <p:cNvSpPr>
            <a:spLocks noGrp="1"/>
          </p:cNvSpPr>
          <p:nvPr>
            <p:ph type="body" idx="1"/>
          </p:nvPr>
        </p:nvSpPr>
        <p:spPr>
          <a:xfrm>
            <a:off x="5639131" y="3868653"/>
            <a:ext cx="5942937"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C94E3-5075-464A-B72C-F7ED7EBAFEEB}" type="datetime1">
              <a:rPr lang="en-IE" smtClean="0"/>
              <a:t>09/01/2020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5537620-A75B-4EB8-B7E2-BEFA64C0AC13}" type="slidenum">
              <a:rPr lang="en-IE" smtClean="0"/>
              <a:t>‹#›</a:t>
            </a:fld>
            <a:endParaRPr lang="en-IE"/>
          </a:p>
        </p:txBody>
      </p:sp>
      <p:sp>
        <p:nvSpPr>
          <p:cNvPr id="9" name="Rectangle 8"/>
          <p:cNvSpPr/>
          <p:nvPr userDrawn="1"/>
        </p:nvSpPr>
        <p:spPr>
          <a:xfrm>
            <a:off x="149555" y="130090"/>
            <a:ext cx="4654455"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userDrawn="1"/>
        </p:nvSpPr>
        <p:spPr>
          <a:xfrm>
            <a:off x="149555" y="5521239"/>
            <a:ext cx="4654455" cy="1200235"/>
          </a:xfrm>
          <a:prstGeom prst="rect">
            <a:avLst/>
          </a:prstGeom>
          <a:solidFill>
            <a:schemeClr val="bg1">
              <a:lumMod val="8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36268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420B42C5-A505-44E0-8559-0B90687AAA24}" type="datetime1">
              <a:rPr lang="en-IE" smtClean="0"/>
              <a:t>09/01/2020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5537620-A75B-4EB8-B7E2-BEFA64C0AC13}" type="slidenum">
              <a:rPr lang="en-IE" smtClean="0"/>
              <a:t>‹#›</a:t>
            </a:fld>
            <a:endParaRPr lang="en-IE"/>
          </a:p>
        </p:txBody>
      </p:sp>
      <p:sp>
        <p:nvSpPr>
          <p:cNvPr id="9" name="Rectangle 8"/>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352078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29B1E543-0C31-490D-8B99-9751A1C12A72}" type="datetime1">
              <a:rPr lang="en-IE" smtClean="0"/>
              <a:t>09/01/2020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5537620-A75B-4EB8-B7E2-BEFA64C0AC13}" type="slidenum">
              <a:rPr lang="en-IE" smtClean="0"/>
              <a:t>‹#›</a:t>
            </a:fld>
            <a:endParaRPr lang="en-IE"/>
          </a:p>
        </p:txBody>
      </p:sp>
      <p:sp>
        <p:nvSpPr>
          <p:cNvPr id="11" name="Rectangle 10"/>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117325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1B73923-2456-47D1-8966-18D4C6870344}" type="datetime1">
              <a:rPr lang="en-IE" smtClean="0"/>
              <a:t>09/01/2020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407555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Date Placeholder 1"/>
          <p:cNvSpPr>
            <a:spLocks noGrp="1"/>
          </p:cNvSpPr>
          <p:nvPr>
            <p:ph type="dt" sz="half" idx="10"/>
          </p:nvPr>
        </p:nvSpPr>
        <p:spPr/>
        <p:txBody>
          <a:bodyPr/>
          <a:lstStyle/>
          <a:p>
            <a:fld id="{49FC4507-E063-4BB6-BE48-464CC4594B9A}" type="datetime1">
              <a:rPr lang="en-IE" smtClean="0"/>
              <a:t>09/01/2020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5537620-A75B-4EB8-B7E2-BEFA64C0AC13}" type="slidenum">
              <a:rPr lang="en-IE" smtClean="0"/>
              <a:t>‹#›</a:t>
            </a:fld>
            <a:endParaRPr lang="en-IE"/>
          </a:p>
        </p:txBody>
      </p:sp>
    </p:spTree>
    <p:extLst>
      <p:ext uri="{BB962C8B-B14F-4D97-AF65-F5344CB8AC3E}">
        <p14:creationId xmlns:p14="http://schemas.microsoft.com/office/powerpoint/2010/main" val="22197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IE"/>
          </a:p>
        </p:txBody>
      </p:sp>
      <p:sp>
        <p:nvSpPr>
          <p:cNvPr id="2" name="Title 1"/>
          <p:cNvSpPr>
            <a:spLocks noGrp="1"/>
          </p:cNvSpPr>
          <p:nvPr>
            <p:ph type="title"/>
          </p:nvPr>
        </p:nvSpPr>
        <p:spPr>
          <a:xfrm>
            <a:off x="0" y="1607071"/>
            <a:ext cx="10515600" cy="1325563"/>
          </a:xfrm>
          <a:solidFill>
            <a:schemeClr val="bg1">
              <a:alpha val="65000"/>
            </a:schemeClr>
          </a:solidFill>
        </p:spPr>
        <p:txBody>
          <a:bodyPr/>
          <a:lstStyle>
            <a:lvl1pPr>
              <a:defRPr>
                <a:solidFill>
                  <a:schemeClr val="accent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0B2ECEA6-676F-428B-9A0A-88A9B4B1137A}" type="datetime1">
              <a:rPr lang="en-IE" smtClean="0"/>
              <a:t>09/01/2020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5537620-A75B-4EB8-B7E2-BEFA64C0AC13}" type="slidenum">
              <a:rPr lang="en-IE" smtClean="0"/>
              <a:pPr/>
              <a:t>‹#›</a:t>
            </a:fld>
            <a:endParaRPr lang="en-IE"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40170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ECEA6-676F-428B-9A0A-88A9B4B1137A}" type="datetime1">
              <a:rPr lang="en-IE" smtClean="0"/>
              <a:t>09/01/2020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0" y="6299115"/>
            <a:ext cx="381000" cy="365125"/>
          </a:xfrm>
          <a:prstGeom prst="rect">
            <a:avLst/>
          </a:prstGeom>
        </p:spPr>
        <p:txBody>
          <a:bodyPr vert="horz" lIns="91440" tIns="45720" rIns="91440" bIns="45720" rtlCol="0" anchor="ctr"/>
          <a:lstStyle>
            <a:lvl1pPr algn="ctr">
              <a:defRPr sz="1100">
                <a:solidFill>
                  <a:schemeClr val="tx1"/>
                </a:solidFill>
                <a:latin typeface="+mj-lt"/>
              </a:defRPr>
            </a:lvl1pPr>
          </a:lstStyle>
          <a:p>
            <a:fld id="{45537620-A75B-4EB8-B7E2-BEFA64C0AC13}" type="slidenum">
              <a:rPr lang="en-IE" smtClean="0"/>
              <a:pPr/>
              <a:t>‹#›</a:t>
            </a:fld>
            <a:endParaRPr lang="en-IE" dirty="0"/>
          </a:p>
        </p:txBody>
      </p:sp>
    </p:spTree>
    <p:extLst>
      <p:ext uri="{BB962C8B-B14F-4D97-AF65-F5344CB8AC3E}">
        <p14:creationId xmlns:p14="http://schemas.microsoft.com/office/powerpoint/2010/main" val="247083223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3600" kern="1200">
          <a:solidFill>
            <a:srgbClr val="21212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kstyle.io/team-trust-building-activiti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01-B797-41F8-85AA-D511B2DF9202}"/>
              </a:ext>
            </a:extLst>
          </p:cNvPr>
          <p:cNvSpPr>
            <a:spLocks noGrp="1"/>
          </p:cNvSpPr>
          <p:nvPr>
            <p:ph type="ctrTitle"/>
          </p:nvPr>
        </p:nvSpPr>
        <p:spPr/>
        <p:txBody>
          <a:bodyPr/>
          <a:lstStyle/>
          <a:p>
            <a:r>
              <a:rPr lang="en-IE" dirty="0"/>
              <a:t>Dealing with Challenging People</a:t>
            </a:r>
            <a:endParaRPr lang="en-GB" dirty="0"/>
          </a:p>
        </p:txBody>
      </p:sp>
      <p:sp>
        <p:nvSpPr>
          <p:cNvPr id="3" name="Subtitle 2">
            <a:extLst>
              <a:ext uri="{FF2B5EF4-FFF2-40B4-BE49-F238E27FC236}">
                <a16:creationId xmlns:a16="http://schemas.microsoft.com/office/drawing/2014/main" id="{5793FD39-B9EA-4259-B03C-DEB7E37E40C9}"/>
              </a:ext>
            </a:extLst>
          </p:cNvPr>
          <p:cNvSpPr>
            <a:spLocks noGrp="1"/>
          </p:cNvSpPr>
          <p:nvPr>
            <p:ph type="subTitle" idx="1"/>
          </p:nvPr>
        </p:nvSpPr>
        <p:spPr/>
        <p:txBody>
          <a:bodyPr/>
          <a:lstStyle/>
          <a:p>
            <a:r>
              <a:rPr lang="en-GB" dirty="0"/>
              <a:t>Part 2 – Building Trust</a:t>
            </a:r>
          </a:p>
        </p:txBody>
      </p:sp>
    </p:spTree>
    <p:extLst>
      <p:ext uri="{BB962C8B-B14F-4D97-AF65-F5344CB8AC3E}">
        <p14:creationId xmlns:p14="http://schemas.microsoft.com/office/powerpoint/2010/main" val="236651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081-A8AB-45C2-86CB-378224F96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b="1"/>
              <a:t>What happens when you lose Trust?</a:t>
            </a:r>
          </a:p>
        </p:txBody>
      </p:sp>
      <p:pic>
        <p:nvPicPr>
          <p:cNvPr id="5" name="Picture 4">
            <a:extLst>
              <a:ext uri="{FF2B5EF4-FFF2-40B4-BE49-F238E27FC236}">
                <a16:creationId xmlns:a16="http://schemas.microsoft.com/office/drawing/2014/main" id="{4306F3C1-CE3F-4251-A691-380640400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85192"/>
            <a:ext cx="5181600" cy="1632204"/>
          </a:xfrm>
          <a:prstGeom prst="rect">
            <a:avLst/>
          </a:prstGeom>
          <a:noFill/>
        </p:spPr>
      </p:pic>
      <p:sp>
        <p:nvSpPr>
          <p:cNvPr id="7" name="TextBox 6">
            <a:extLst>
              <a:ext uri="{FF2B5EF4-FFF2-40B4-BE49-F238E27FC236}">
                <a16:creationId xmlns:a16="http://schemas.microsoft.com/office/drawing/2014/main" id="{0A8C6FF6-0900-4A08-B79E-44B487FF7038}"/>
              </a:ext>
            </a:extLst>
          </p:cNvPr>
          <p:cNvSpPr txBox="1"/>
          <p:nvPr/>
        </p:nvSpPr>
        <p:spPr>
          <a:xfrm>
            <a:off x="6172200" y="1825625"/>
            <a:ext cx="5181600" cy="435133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GB" sz="2400" dirty="0">
                <a:solidFill>
                  <a:schemeClr val="tx1">
                    <a:lumMod val="75000"/>
                    <a:lumOff val="25000"/>
                  </a:schemeClr>
                </a:solidFill>
              </a:rPr>
              <a:t>We withdraw energy</a:t>
            </a:r>
          </a:p>
          <a:p>
            <a:pPr marL="342900" indent="-228600">
              <a:lnSpc>
                <a:spcPct val="90000"/>
              </a:lnSpc>
              <a:spcAft>
                <a:spcPts val="600"/>
              </a:spcAft>
              <a:buFont typeface="Arial" panose="020B0604020202020204" pitchFamily="34" charset="0"/>
              <a:buChar char="•"/>
            </a:pPr>
            <a:r>
              <a:rPr lang="en-GB" sz="2400" dirty="0">
                <a:solidFill>
                  <a:schemeClr val="tx1">
                    <a:lumMod val="75000"/>
                    <a:lumOff val="25000"/>
                  </a:schemeClr>
                </a:solidFill>
              </a:rPr>
              <a:t>We lose engagement</a:t>
            </a:r>
          </a:p>
          <a:p>
            <a:pPr marL="342900" indent="-228600">
              <a:lnSpc>
                <a:spcPct val="90000"/>
              </a:lnSpc>
              <a:spcAft>
                <a:spcPts val="600"/>
              </a:spcAft>
              <a:buFont typeface="Arial" panose="020B0604020202020204" pitchFamily="34" charset="0"/>
              <a:buChar char="•"/>
            </a:pPr>
            <a:r>
              <a:rPr lang="en-GB" sz="2400" dirty="0">
                <a:solidFill>
                  <a:schemeClr val="tx1">
                    <a:lumMod val="75000"/>
                    <a:lumOff val="25000"/>
                  </a:schemeClr>
                </a:solidFill>
              </a:rPr>
              <a:t>We go on Internal strike</a:t>
            </a:r>
          </a:p>
        </p:txBody>
      </p:sp>
      <p:sp>
        <p:nvSpPr>
          <p:cNvPr id="3" name="Slide Number Placeholder 2">
            <a:extLst>
              <a:ext uri="{FF2B5EF4-FFF2-40B4-BE49-F238E27FC236}">
                <a16:creationId xmlns:a16="http://schemas.microsoft.com/office/drawing/2014/main" id="{DE0B28D4-1A7D-4925-B845-1FB6DA5F1BB7}"/>
              </a:ext>
            </a:extLst>
          </p:cNvPr>
          <p:cNvSpPr>
            <a:spLocks noGrp="1"/>
          </p:cNvSpPr>
          <p:nvPr>
            <p:ph type="sldNum" sz="quarter" idx="12"/>
          </p:nvPr>
        </p:nvSpPr>
        <p:spPr>
          <a:xfrm>
            <a:off x="0" y="6299115"/>
            <a:ext cx="381000" cy="365125"/>
          </a:xfrm>
          <a:prstGeom prst="rect">
            <a:avLst/>
          </a:prstGeom>
        </p:spPr>
        <p:txBody>
          <a:bodyPr vert="horz" lIns="91440" tIns="45720" rIns="91440" bIns="45720" rtlCol="0" anchor="ctr">
            <a:normAutofit/>
          </a:bodyPr>
          <a:lstStyle/>
          <a:p>
            <a:pPr>
              <a:spcAft>
                <a:spcPts val="600"/>
              </a:spcAft>
            </a:pPr>
            <a:fld id="{45537620-A75B-4EB8-B7E2-BEFA64C0AC13}" type="slidenum">
              <a:rPr lang="en-IE" smtClean="0"/>
              <a:pPr>
                <a:spcAft>
                  <a:spcPts val="600"/>
                </a:spcAft>
              </a:pPr>
              <a:t>2</a:t>
            </a:fld>
            <a:endParaRPr lang="en-IE"/>
          </a:p>
        </p:txBody>
      </p:sp>
    </p:spTree>
    <p:extLst>
      <p:ext uri="{BB962C8B-B14F-4D97-AF65-F5344CB8AC3E}">
        <p14:creationId xmlns:p14="http://schemas.microsoft.com/office/powerpoint/2010/main" val="215556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650E-2899-4866-A403-1B8A190B761A}"/>
              </a:ext>
            </a:extLst>
          </p:cNvPr>
          <p:cNvSpPr>
            <a:spLocks noGrp="1"/>
          </p:cNvSpPr>
          <p:nvPr>
            <p:ph type="title"/>
          </p:nvPr>
        </p:nvSpPr>
        <p:spPr/>
        <p:txBody>
          <a:bodyPr/>
          <a:lstStyle/>
          <a:p>
            <a:r>
              <a:rPr lang="en-GB" dirty="0"/>
              <a:t>The 5 Activities to build Trust in your Team </a:t>
            </a:r>
          </a:p>
        </p:txBody>
      </p:sp>
      <p:sp>
        <p:nvSpPr>
          <p:cNvPr id="3" name="Slide Number Placeholder 2">
            <a:extLst>
              <a:ext uri="{FF2B5EF4-FFF2-40B4-BE49-F238E27FC236}">
                <a16:creationId xmlns:a16="http://schemas.microsoft.com/office/drawing/2014/main" id="{8A1EF162-2F11-4259-8C21-6CFBEDFE667C}"/>
              </a:ext>
            </a:extLst>
          </p:cNvPr>
          <p:cNvSpPr>
            <a:spLocks noGrp="1"/>
          </p:cNvSpPr>
          <p:nvPr>
            <p:ph type="sldNum" sz="quarter" idx="12"/>
          </p:nvPr>
        </p:nvSpPr>
        <p:spPr/>
        <p:txBody>
          <a:bodyPr/>
          <a:lstStyle/>
          <a:p>
            <a:fld id="{45537620-A75B-4EB8-B7E2-BEFA64C0AC13}" type="slidenum">
              <a:rPr lang="en-IE" smtClean="0"/>
              <a:t>3</a:t>
            </a:fld>
            <a:endParaRPr lang="en-IE"/>
          </a:p>
        </p:txBody>
      </p:sp>
      <p:sp>
        <p:nvSpPr>
          <p:cNvPr id="4" name="Rectangle 3">
            <a:extLst>
              <a:ext uri="{FF2B5EF4-FFF2-40B4-BE49-F238E27FC236}">
                <a16:creationId xmlns:a16="http://schemas.microsoft.com/office/drawing/2014/main" id="{23C9997B-DFDE-4EAA-BC37-CE639C924D29}"/>
              </a:ext>
            </a:extLst>
          </p:cNvPr>
          <p:cNvSpPr/>
          <p:nvPr/>
        </p:nvSpPr>
        <p:spPr>
          <a:xfrm>
            <a:off x="577121" y="1615271"/>
            <a:ext cx="11063894" cy="5016758"/>
          </a:xfrm>
          <a:prstGeom prst="rect">
            <a:avLst/>
          </a:prstGeom>
        </p:spPr>
        <p:txBody>
          <a:bodyPr wrap="square">
            <a:spAutoFit/>
          </a:bodyPr>
          <a:lstStyle/>
          <a:p>
            <a:r>
              <a:rPr lang="en-GB" sz="3200" b="1" dirty="0">
                <a:solidFill>
                  <a:schemeClr val="accent1">
                    <a:lumMod val="75000"/>
                  </a:schemeClr>
                </a:solidFill>
                <a:latin typeface="Lato" panose="020F0502020204030203" pitchFamily="34" charset="0"/>
              </a:rPr>
              <a:t>“There’s no team without trust” </a:t>
            </a:r>
          </a:p>
          <a:p>
            <a:endParaRPr lang="en-GB" sz="3200" b="1" dirty="0">
              <a:solidFill>
                <a:schemeClr val="accent1">
                  <a:lumMod val="75000"/>
                </a:schemeClr>
              </a:solidFill>
              <a:latin typeface="Lato" panose="020F0502020204030203" pitchFamily="34" charset="0"/>
            </a:endParaRPr>
          </a:p>
          <a:p>
            <a:pPr marL="457200" indent="-457200">
              <a:buFont typeface="Arial" panose="020B0604020202020204" pitchFamily="34" charset="0"/>
              <a:buChar char="•"/>
            </a:pPr>
            <a:r>
              <a:rPr lang="en-GB" sz="3200" dirty="0">
                <a:solidFill>
                  <a:srgbClr val="4A4A4A"/>
                </a:solidFill>
                <a:latin typeface="Lato" panose="020F0502020204030203" pitchFamily="34" charset="0"/>
              </a:rPr>
              <a:t>Google’s study found that trust, in the form of psychological safety, is the greatest indicator of team performance.</a:t>
            </a:r>
          </a:p>
          <a:p>
            <a:pPr marL="457200" indent="-457200">
              <a:buFont typeface="Arial" panose="020B0604020202020204" pitchFamily="34" charset="0"/>
              <a:buChar char="•"/>
            </a:pPr>
            <a:r>
              <a:rPr lang="en-GB" sz="3200" dirty="0">
                <a:solidFill>
                  <a:srgbClr val="4A4A4A"/>
                </a:solidFill>
                <a:latin typeface="Lato" panose="020F0502020204030203" pitchFamily="34" charset="0"/>
              </a:rPr>
              <a:t>Psychological safety can be defined as the belief that one is free to be themselves without repercussions</a:t>
            </a:r>
          </a:p>
          <a:p>
            <a:pPr marL="457200" indent="-457200">
              <a:buFont typeface="Arial" panose="020B0604020202020204" pitchFamily="34" charset="0"/>
              <a:buChar char="•"/>
            </a:pPr>
            <a:r>
              <a:rPr lang="en-GB" sz="3200" b="0" i="0" dirty="0">
                <a:solidFill>
                  <a:srgbClr val="4A4A4A"/>
                </a:solidFill>
                <a:effectLst/>
                <a:latin typeface="Lato" panose="020F0502020204030203" pitchFamily="34" charset="0"/>
              </a:rPr>
              <a:t>Visit </a:t>
            </a:r>
            <a:r>
              <a:rPr lang="en-GB" sz="3200" dirty="0">
                <a:hlinkClick r:id="rId3"/>
              </a:rPr>
              <a:t>https://www.workstyle.io/team-trust-building-activities</a:t>
            </a:r>
            <a:endParaRPr lang="en-GB" sz="3200" dirty="0"/>
          </a:p>
          <a:p>
            <a:pPr marL="457200" indent="-457200">
              <a:buFont typeface="Arial" panose="020B0604020202020204" pitchFamily="34" charset="0"/>
              <a:buChar char="•"/>
            </a:pPr>
            <a:endParaRPr lang="en-GB" sz="3200" b="0" i="0" dirty="0">
              <a:solidFill>
                <a:srgbClr val="4A4A4A"/>
              </a:solidFill>
              <a:effectLst/>
              <a:latin typeface="Lato" panose="020F0502020204030203" pitchFamily="34" charset="0"/>
            </a:endParaRPr>
          </a:p>
        </p:txBody>
      </p:sp>
    </p:spTree>
    <p:extLst>
      <p:ext uri="{BB962C8B-B14F-4D97-AF65-F5344CB8AC3E}">
        <p14:creationId xmlns:p14="http://schemas.microsoft.com/office/powerpoint/2010/main" val="35745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E0FC53-B22C-48AB-8801-C72E1FEC4FD4}"/>
              </a:ext>
            </a:extLst>
          </p:cNvPr>
          <p:cNvSpPr>
            <a:spLocks noGrp="1"/>
          </p:cNvSpPr>
          <p:nvPr>
            <p:ph type="sldNum" sz="quarter" idx="12"/>
          </p:nvPr>
        </p:nvSpPr>
        <p:spPr/>
        <p:txBody>
          <a:bodyPr/>
          <a:lstStyle/>
          <a:p>
            <a:fld id="{45537620-A75B-4EB8-B7E2-BEFA64C0AC13}" type="slidenum">
              <a:rPr lang="en-IE" smtClean="0"/>
              <a:t>4</a:t>
            </a:fld>
            <a:endParaRPr lang="en-IE"/>
          </a:p>
        </p:txBody>
      </p:sp>
      <p:pic>
        <p:nvPicPr>
          <p:cNvPr id="8" name="Picture 7" descr="A dirt road&#10;&#10;Description automatically generated">
            <a:extLst>
              <a:ext uri="{FF2B5EF4-FFF2-40B4-BE49-F238E27FC236}">
                <a16:creationId xmlns:a16="http://schemas.microsoft.com/office/drawing/2014/main" id="{9542AF5C-6AB0-4799-9871-F8DE7DBB8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4" y="-133720"/>
            <a:ext cx="12250993" cy="7589151"/>
          </a:xfrm>
          <a:prstGeom prst="rect">
            <a:avLst/>
          </a:prstGeom>
        </p:spPr>
      </p:pic>
      <p:sp>
        <p:nvSpPr>
          <p:cNvPr id="4" name="Oval 3">
            <a:extLst>
              <a:ext uri="{FF2B5EF4-FFF2-40B4-BE49-F238E27FC236}">
                <a16:creationId xmlns:a16="http://schemas.microsoft.com/office/drawing/2014/main" id="{76C81D29-8FC2-4B21-95DC-2DAE28127F68}"/>
              </a:ext>
            </a:extLst>
          </p:cNvPr>
          <p:cNvSpPr/>
          <p:nvPr/>
        </p:nvSpPr>
        <p:spPr>
          <a:xfrm>
            <a:off x="290052" y="311643"/>
            <a:ext cx="57226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say there is deep trust within your teams  for each other?</a:t>
            </a:r>
          </a:p>
        </p:txBody>
      </p:sp>
      <p:sp>
        <p:nvSpPr>
          <p:cNvPr id="5" name="Oval 4">
            <a:extLst>
              <a:ext uri="{FF2B5EF4-FFF2-40B4-BE49-F238E27FC236}">
                <a16:creationId xmlns:a16="http://schemas.microsoft.com/office/drawing/2014/main" id="{1838D90B-C7D0-49FF-9FD7-FA0DF2D2974B}"/>
              </a:ext>
            </a:extLst>
          </p:cNvPr>
          <p:cNvSpPr/>
          <p:nvPr/>
        </p:nvSpPr>
        <p:spPr>
          <a:xfrm>
            <a:off x="6243976" y="2343889"/>
            <a:ext cx="57226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not, what needs to change?</a:t>
            </a:r>
          </a:p>
        </p:txBody>
      </p:sp>
      <p:sp>
        <p:nvSpPr>
          <p:cNvPr id="6" name="Oval 5">
            <a:extLst>
              <a:ext uri="{FF2B5EF4-FFF2-40B4-BE49-F238E27FC236}">
                <a16:creationId xmlns:a16="http://schemas.microsoft.com/office/drawing/2014/main" id="{AE355B86-B9F6-41CD-B582-738907C959C5}"/>
              </a:ext>
            </a:extLst>
          </p:cNvPr>
          <p:cNvSpPr/>
          <p:nvPr/>
        </p:nvSpPr>
        <p:spPr>
          <a:xfrm>
            <a:off x="93898" y="5688236"/>
            <a:ext cx="57226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could you help the team build trust with each other and you?</a:t>
            </a:r>
          </a:p>
        </p:txBody>
      </p:sp>
    </p:spTree>
    <p:extLst>
      <p:ext uri="{BB962C8B-B14F-4D97-AF65-F5344CB8AC3E}">
        <p14:creationId xmlns:p14="http://schemas.microsoft.com/office/powerpoint/2010/main" val="599033269"/>
      </p:ext>
    </p:extLst>
  </p:cSld>
  <p:clrMapOvr>
    <a:masterClrMapping/>
  </p:clrMapOvr>
</p:sld>
</file>

<file path=ppt/theme/theme1.xml><?xml version="1.0" encoding="utf-8"?>
<a:theme xmlns:a="http://schemas.openxmlformats.org/drawingml/2006/main" name="Office Theme">
  <a:themeElements>
    <a:clrScheme name="Custom 41">
      <a:dk1>
        <a:srgbClr val="212121"/>
      </a:dk1>
      <a:lt1>
        <a:sysClr val="window" lastClr="FFFFFF"/>
      </a:lt1>
      <a:dk2>
        <a:srgbClr val="212121"/>
      </a:dk2>
      <a:lt2>
        <a:srgbClr val="CEDBE6"/>
      </a:lt2>
      <a:accent1>
        <a:srgbClr val="53BFAD"/>
      </a:accent1>
      <a:accent2>
        <a:srgbClr val="58B6C0"/>
      </a:accent2>
      <a:accent3>
        <a:srgbClr val="3494BA"/>
      </a:accent3>
      <a:accent4>
        <a:srgbClr val="7A8C8E"/>
      </a:accent4>
      <a:accent5>
        <a:srgbClr val="84ACB6"/>
      </a:accent5>
      <a:accent6>
        <a:srgbClr val="2683C6"/>
      </a:accent6>
      <a:hlink>
        <a:srgbClr val="124163"/>
      </a:hlink>
      <a:folHlink>
        <a:srgbClr val="124163"/>
      </a:folHlink>
    </a:clrScheme>
    <a:fontScheme name="Custom 7">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People Mentor Template [Read-Only]" id="{08F92333-7A3C-4A2A-9961-A60CD0E61432}" vid="{FC15E678-3D96-46B3-A94D-DD0B77107F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People Mentor Template</Template>
  <TotalTime>38</TotalTime>
  <Words>494</Words>
  <Application>Microsoft Office PowerPoint</Application>
  <PresentationFormat>Widescreen</PresentationFormat>
  <Paragraphs>33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Lato</vt:lpstr>
      <vt:lpstr>Lato Light</vt:lpstr>
      <vt:lpstr>Office Theme</vt:lpstr>
      <vt:lpstr>Dealing with Challenging People</vt:lpstr>
      <vt:lpstr>What happens when you lose Trust?</vt:lpstr>
      <vt:lpstr>The 5 Activities to build Trust in your Team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Challenging People</dc:title>
  <dc:creator>Nicola Richardson</dc:creator>
  <cp:lastModifiedBy>Nicola Richardson</cp:lastModifiedBy>
  <cp:revision>3</cp:revision>
  <dcterms:created xsi:type="dcterms:W3CDTF">2020-01-09T21:48:52Z</dcterms:created>
  <dcterms:modified xsi:type="dcterms:W3CDTF">2020-01-09T22:27:38Z</dcterms:modified>
</cp:coreProperties>
</file>